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71" r:id="rId5"/>
    <p:sldId id="268" r:id="rId6"/>
    <p:sldId id="269" r:id="rId7"/>
    <p:sldId id="270" r:id="rId8"/>
    <p:sldId id="264" r:id="rId9"/>
    <p:sldId id="258" r:id="rId10"/>
    <p:sldId id="273" r:id="rId11"/>
    <p:sldId id="259" r:id="rId12"/>
    <p:sldId id="272" r:id="rId13"/>
    <p:sldId id="266" r:id="rId14"/>
    <p:sldId id="265" r:id="rId15"/>
    <p:sldId id="267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11045-108A-4946-99BB-D2FC83810A3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20CD3-B8A2-4BF3-9037-CA26AB21ED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0CD3-B8A2-4BF3-9037-CA26AB21ED4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0CD3-B8A2-4BF3-9037-CA26AB21ED4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0CD3-B8A2-4BF3-9037-CA26AB21ED4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9E1E6-7961-4CF4-8C43-B22B19F842CB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9FAB5A-5F2E-4898-BEF7-41B5DCF3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</a:rPr>
              <a:t>RABIA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Sports Sciences &amp; Physical Education , LCWU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Factors Affecting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</a:t>
            </a:r>
            <a:r>
              <a:rPr lang="en-US" b="1" dirty="0" smtClean="0">
                <a:solidFill>
                  <a:schemeClr val="tx1"/>
                </a:solidFill>
              </a:rPr>
              <a:t>orce Problem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010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Let's consider an object with a mass of 5 </a:t>
            </a:r>
            <a:r>
              <a:rPr lang="en-US" sz="2400" dirty="0" smtClean="0"/>
              <a:t>kg, and suppose </a:t>
            </a:r>
            <a:r>
              <a:rPr lang="en-US" sz="2400" dirty="0" smtClean="0"/>
              <a:t>this object has an acceleration of 3 </a:t>
            </a:r>
            <a:r>
              <a:rPr lang="en-US" sz="2400" dirty="0" smtClean="0"/>
              <a:t>m/</a:t>
            </a:r>
            <a:r>
              <a:rPr lang="en-US" sz="2400" dirty="0" err="1" smtClean="0"/>
              <a:t>s</a:t>
            </a:r>
            <a:r>
              <a:rPr lang="en-US" sz="2400" baseline="30000" dirty="0" err="1" smtClean="0"/>
              <a:t>2</a:t>
            </a:r>
            <a:r>
              <a:rPr lang="en-US" sz="2400" baseline="-25000" dirty="0" smtClean="0"/>
              <a:t> </a:t>
            </a:r>
            <a:r>
              <a:rPr lang="en-US" sz="2400" baseline="-25000" dirty="0" smtClean="0"/>
              <a:t>,</a:t>
            </a:r>
            <a:r>
              <a:rPr lang="en-US" sz="2400" dirty="0" smtClean="0"/>
              <a:t> Calculation of its force</a:t>
            </a:r>
          </a:p>
          <a:p>
            <a:pPr>
              <a:buNone/>
            </a:pPr>
            <a:r>
              <a:rPr lang="en-US" sz="2400" b="1" dirty="0" smtClean="0"/>
              <a:t>Solution</a:t>
            </a:r>
          </a:p>
          <a:p>
            <a:pPr>
              <a:buNone/>
            </a:pPr>
            <a:r>
              <a:rPr lang="en-US" sz="2400" dirty="0" smtClean="0"/>
              <a:t>Known Items </a:t>
            </a:r>
          </a:p>
          <a:p>
            <a:pPr>
              <a:buNone/>
            </a:pPr>
            <a:r>
              <a:rPr lang="en-US" sz="2400" dirty="0" smtClean="0"/>
              <a:t>m= 5 kg  (scalar quantity)</a:t>
            </a:r>
          </a:p>
          <a:p>
            <a:pPr>
              <a:buNone/>
            </a:pPr>
            <a:r>
              <a:rPr lang="en-US" sz="2400" dirty="0" smtClean="0"/>
              <a:t>a = 3 m/s/s or m/s</a:t>
            </a:r>
            <a:r>
              <a:rPr lang="en-US" sz="2400" baseline="30000" dirty="0" smtClean="0"/>
              <a:t> 2</a:t>
            </a:r>
            <a:r>
              <a:rPr lang="en-US" sz="2400" dirty="0" smtClean="0"/>
              <a:t> (vector quantity)</a:t>
            </a:r>
          </a:p>
          <a:p>
            <a:pPr>
              <a:buNone/>
            </a:pPr>
            <a:r>
              <a:rPr lang="en-US" sz="2400" b="1" dirty="0" smtClean="0"/>
              <a:t>Force =F = m a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F = (5 kg ) (3 m/</a:t>
            </a:r>
            <a:r>
              <a:rPr lang="en-US" sz="2400" dirty="0" err="1" smtClean="0"/>
              <a:t>s</a:t>
            </a:r>
            <a:r>
              <a:rPr lang="en-US" sz="2400" baseline="30000" dirty="0" err="1" smtClean="0"/>
              <a:t>2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=15 kg m/</a:t>
            </a:r>
            <a:r>
              <a:rPr lang="en-US" sz="2400" dirty="0" err="1" smtClean="0"/>
              <a:t>s</a:t>
            </a:r>
            <a:r>
              <a:rPr lang="en-US" sz="2400" baseline="30000" dirty="0" err="1" smtClean="0"/>
              <a:t>2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=15 N    (vector quantity)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86000"/>
            <a:ext cx="1981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FRICTION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Friction </a:t>
            </a:r>
            <a:r>
              <a:rPr lang="en-US" sz="2400" dirty="0" smtClean="0"/>
              <a:t>is a force that acts at the interface of surfaces in contact in the direction opposite the direction of </a:t>
            </a:r>
            <a:r>
              <a:rPr lang="en-US" sz="2400" dirty="0" smtClean="0"/>
              <a:t>motion. </a:t>
            </a:r>
          </a:p>
          <a:p>
            <a:r>
              <a:rPr lang="en-US" sz="2400" dirty="0" smtClean="0"/>
              <a:t>Because </a:t>
            </a:r>
            <a:r>
              <a:rPr lang="en-US" sz="2400" dirty="0" smtClean="0"/>
              <a:t>friction is a force, it is </a:t>
            </a:r>
            <a:r>
              <a:rPr lang="en-US" sz="2400" dirty="0" smtClean="0"/>
              <a:t>quantified in </a:t>
            </a:r>
            <a:r>
              <a:rPr lang="en-US" sz="2400" dirty="0" smtClean="0"/>
              <a:t>units of force (N).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magnitude of the generated friction force determines the relative ease or </a:t>
            </a:r>
            <a:r>
              <a:rPr lang="en-US" sz="2400" dirty="0" smtClean="0"/>
              <a:t>difficulty of </a:t>
            </a:r>
            <a:r>
              <a:rPr lang="en-US" sz="2400" dirty="0" smtClean="0"/>
              <a:t>motion for two objects in contact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For Example: A </a:t>
            </a:r>
            <a:r>
              <a:rPr lang="en-US" sz="2400" dirty="0" smtClean="0"/>
              <a:t>box sitting on a level </a:t>
            </a:r>
            <a:r>
              <a:rPr lang="en-US" sz="2400" dirty="0" smtClean="0"/>
              <a:t>tabletop. </a:t>
            </a:r>
            <a:r>
              <a:rPr lang="en-US" sz="2400" dirty="0" smtClean="0"/>
              <a:t>The two forces acting on the undisturbed box are its own weight and a reaction force (R) applied by the table.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 smtClean="0"/>
              <a:t>this situation, the reaction force is equal in magnitude and opposite in direction to the box’s weight.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562600"/>
            <a:ext cx="27908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5562600"/>
            <a:ext cx="2967037" cy="108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5791200"/>
            <a:ext cx="12684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Friction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5029200"/>
          </a:xfrm>
        </p:spPr>
        <p:txBody>
          <a:bodyPr>
            <a:noAutofit/>
          </a:bodyPr>
          <a:lstStyle/>
          <a:p>
            <a:r>
              <a:rPr lang="en-US" sz="2400" smtClean="0"/>
              <a:t>The coefficient of </a:t>
            </a:r>
            <a:r>
              <a:rPr lang="en-US" sz="2400" smtClean="0"/>
              <a:t>static friction between </a:t>
            </a:r>
            <a:r>
              <a:rPr lang="en-US" sz="2400" smtClean="0"/>
              <a:t>a </a:t>
            </a:r>
            <a:r>
              <a:rPr lang="en-US" sz="2400" smtClean="0"/>
              <a:t>sled (ice hockey) </a:t>
            </a:r>
            <a:r>
              <a:rPr lang="en-US" sz="2400" smtClean="0"/>
              <a:t>and the snow is 0.18</a:t>
            </a:r>
            <a:r>
              <a:rPr lang="en-US" sz="2400" smtClean="0"/>
              <a:t>, </a:t>
            </a:r>
            <a:r>
              <a:rPr lang="en-US" sz="2400" smtClean="0"/>
              <a:t>and coefficient of </a:t>
            </a:r>
            <a:r>
              <a:rPr lang="en-US" sz="2400" smtClean="0"/>
              <a:t>kinetic </a:t>
            </a:r>
            <a:r>
              <a:rPr lang="en-US" sz="2400" smtClean="0"/>
              <a:t>friction </a:t>
            </a:r>
            <a:r>
              <a:rPr lang="en-US" sz="2400" smtClean="0"/>
              <a:t>is 0.15</a:t>
            </a:r>
            <a:r>
              <a:rPr lang="en-US" sz="2400" smtClean="0"/>
              <a:t>. A 250 N boy sits on the 200 N sled. How much force directed parallel to the horizontal surface is required to start the sled in motion? How much force is required to keep the sled in motion</a:t>
            </a:r>
            <a:r>
              <a:rPr lang="en-US" sz="2400" smtClean="0"/>
              <a:t>? </a:t>
            </a:r>
            <a:endParaRPr lang="en-US" sz="2400" smtClean="0"/>
          </a:p>
          <a:p>
            <a:pPr>
              <a:buNone/>
            </a:pPr>
            <a:r>
              <a:rPr lang="en-US" sz="2400" b="1" smtClean="0"/>
              <a:t>Solution</a:t>
            </a:r>
          </a:p>
          <a:p>
            <a:pPr>
              <a:buNone/>
            </a:pPr>
            <a:r>
              <a:rPr lang="en-US" sz="2400" smtClean="0"/>
              <a:t>	</a:t>
            </a:r>
            <a:r>
              <a:rPr lang="en-US" sz="2400" smtClean="0"/>
              <a:t>U</a:t>
            </a:r>
            <a:r>
              <a:rPr lang="en-US" sz="2400" baseline="-25000" smtClean="0"/>
              <a:t>S</a:t>
            </a:r>
            <a:r>
              <a:rPr lang="en-US" sz="2400" smtClean="0"/>
              <a:t>= 0.18, U</a:t>
            </a:r>
            <a:r>
              <a:rPr lang="en-US" sz="2400" baseline="-25000" smtClean="0"/>
              <a:t>k</a:t>
            </a:r>
            <a:r>
              <a:rPr lang="en-US" sz="2400" smtClean="0"/>
              <a:t> =0.15,  N= normal force  = 250+200=450</a:t>
            </a:r>
          </a:p>
          <a:p>
            <a:r>
              <a:rPr lang="en-US" sz="2400" smtClean="0"/>
              <a:t>To start the sled in motion, the applied force must exceed the force of maximum </a:t>
            </a:r>
            <a:r>
              <a:rPr lang="en-US" sz="2400" b="1" smtClean="0"/>
              <a:t>static friction</a:t>
            </a:r>
            <a:r>
              <a:rPr lang="en-US" sz="2400" smtClean="0"/>
              <a:t>: </a:t>
            </a:r>
            <a:r>
              <a:rPr lang="en-US" sz="2400" smtClean="0"/>
              <a:t>F</a:t>
            </a:r>
            <a:r>
              <a:rPr lang="en-US" sz="2400" baseline="-25000" smtClean="0"/>
              <a:t>S</a:t>
            </a:r>
            <a:r>
              <a:rPr lang="en-US" sz="2400" smtClean="0"/>
              <a:t>= U N= (</a:t>
            </a:r>
            <a:r>
              <a:rPr lang="en-US" sz="2400" smtClean="0"/>
              <a:t>0.18</a:t>
            </a:r>
            <a:r>
              <a:rPr lang="en-US" sz="2400" smtClean="0"/>
              <a:t>) </a:t>
            </a:r>
            <a:r>
              <a:rPr lang="en-US" sz="2400" smtClean="0"/>
              <a:t>(450)=81 N</a:t>
            </a:r>
          </a:p>
          <a:p>
            <a:r>
              <a:rPr lang="en-US" sz="2400" smtClean="0"/>
              <a:t>To </a:t>
            </a:r>
            <a:r>
              <a:rPr lang="en-US" sz="2400" smtClean="0"/>
              <a:t>contnue the </a:t>
            </a:r>
            <a:r>
              <a:rPr lang="en-US" sz="2400" smtClean="0"/>
              <a:t>sled </a:t>
            </a:r>
            <a:r>
              <a:rPr lang="en-US" sz="2400" smtClean="0"/>
              <a:t>after start, </a:t>
            </a:r>
            <a:r>
              <a:rPr lang="en-US" sz="2400" smtClean="0"/>
              <a:t>the applied </a:t>
            </a:r>
            <a:r>
              <a:rPr lang="en-US" sz="2400" smtClean="0"/>
              <a:t>force </a:t>
            </a:r>
            <a:r>
              <a:rPr lang="en-US" sz="2400" smtClean="0"/>
              <a:t>is equal to</a:t>
            </a:r>
          </a:p>
          <a:p>
            <a:pPr>
              <a:buNone/>
            </a:pPr>
            <a:r>
              <a:rPr lang="en-US" sz="2400" smtClean="0"/>
              <a:t>	</a:t>
            </a:r>
            <a:r>
              <a:rPr lang="en-US" sz="2400" smtClean="0"/>
              <a:t> </a:t>
            </a:r>
            <a:r>
              <a:rPr lang="en-US" sz="2400" b="1" smtClean="0"/>
              <a:t>kinetic friction</a:t>
            </a:r>
            <a:r>
              <a:rPr lang="en-US" sz="2400" smtClean="0"/>
              <a:t> : F</a:t>
            </a:r>
            <a:r>
              <a:rPr lang="en-US" sz="2400" baseline="-25000" smtClean="0"/>
              <a:t>S</a:t>
            </a:r>
            <a:r>
              <a:rPr lang="en-US" sz="2400" smtClean="0"/>
              <a:t>= </a:t>
            </a:r>
            <a:r>
              <a:rPr lang="en-US" sz="2400" smtClean="0"/>
              <a:t>U N= </a:t>
            </a:r>
            <a:r>
              <a:rPr lang="en-US" sz="2400" smtClean="0"/>
              <a:t>(</a:t>
            </a:r>
            <a:r>
              <a:rPr lang="en-US" sz="2400" smtClean="0"/>
              <a:t>0.15) </a:t>
            </a:r>
            <a:r>
              <a:rPr lang="en-US" sz="2400" smtClean="0"/>
              <a:t>(</a:t>
            </a:r>
            <a:r>
              <a:rPr lang="en-US" sz="2400" smtClean="0"/>
              <a:t>450</a:t>
            </a:r>
            <a:r>
              <a:rPr lang="en-US" sz="2400" smtClean="0"/>
              <a:t>)=67.5 </a:t>
            </a:r>
            <a:r>
              <a:rPr lang="en-US" sz="2400" smtClean="0"/>
              <a:t>N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971801"/>
            <a:ext cx="1295400" cy="86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Types of Friction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68580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Fluid Friction</a:t>
            </a:r>
          </a:p>
          <a:p>
            <a:r>
              <a:rPr lang="en-US" sz="2400" dirty="0" smtClean="0"/>
              <a:t> Friction resisting the motion through a fluid, air or gas.</a:t>
            </a:r>
          </a:p>
          <a:p>
            <a:r>
              <a:rPr lang="en-US" sz="2400" dirty="0" smtClean="0"/>
              <a:t>Air resistance is a type of fluid friction. </a:t>
            </a:r>
          </a:p>
          <a:p>
            <a:pPr>
              <a:buNone/>
            </a:pPr>
            <a:r>
              <a:rPr lang="en-US" sz="2400" b="1" dirty="0" smtClean="0"/>
              <a:t>Sliding Friction</a:t>
            </a:r>
          </a:p>
          <a:p>
            <a:r>
              <a:rPr lang="en-US" sz="2400" dirty="0" smtClean="0"/>
              <a:t>Friction resisting the motion </a:t>
            </a:r>
            <a:r>
              <a:rPr lang="en-US" sz="2400" dirty="0" smtClean="0"/>
              <a:t>of two objects sliding in opposite directions or across one &amp; other.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Rolling Friction</a:t>
            </a:r>
            <a:endParaRPr lang="en-US" sz="2400" b="1" dirty="0" smtClean="0"/>
          </a:p>
          <a:p>
            <a:r>
              <a:rPr lang="en-US" sz="2400" dirty="0" smtClean="0"/>
              <a:t>Friction resisting the motion of </a:t>
            </a:r>
            <a:r>
              <a:rPr lang="en-US" sz="2400" dirty="0" smtClean="0"/>
              <a:t>a wheel.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Static Friction</a:t>
            </a:r>
            <a:endParaRPr lang="en-US" sz="2400" b="1" dirty="0" smtClean="0"/>
          </a:p>
          <a:p>
            <a:r>
              <a:rPr lang="en-US" sz="2400" dirty="0" smtClean="0"/>
              <a:t>Friction </a:t>
            </a:r>
            <a:r>
              <a:rPr lang="en-US" sz="2400" dirty="0" smtClean="0"/>
              <a:t>between two or more objects that are not moving. </a:t>
            </a:r>
            <a:endParaRPr lang="en-US" sz="2400" b="1" dirty="0" smtClean="0"/>
          </a:p>
          <a:p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752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971800"/>
            <a:ext cx="76200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4191000"/>
            <a:ext cx="90297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5410200"/>
            <a:ext cx="1924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1752600"/>
            <a:ext cx="914400" cy="77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INERTIA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In </a:t>
            </a:r>
            <a:r>
              <a:rPr lang="en-US" sz="2400" dirty="0" smtClean="0"/>
              <a:t>common usage, inertia means </a:t>
            </a:r>
            <a:r>
              <a:rPr lang="en-US" sz="2400" dirty="0" smtClean="0"/>
              <a:t>an </a:t>
            </a:r>
            <a:r>
              <a:rPr lang="en-US" sz="2400" dirty="0" smtClean="0"/>
              <a:t>object's ability to resist changes in motion. </a:t>
            </a:r>
            <a:endParaRPr lang="en-US" sz="2400" dirty="0" smtClean="0"/>
          </a:p>
          <a:p>
            <a:pPr algn="just"/>
            <a:r>
              <a:rPr lang="en-US" sz="2400" dirty="0" smtClean="0"/>
              <a:t>It is the </a:t>
            </a:r>
            <a:r>
              <a:rPr lang="en-US" sz="2400" dirty="0" smtClean="0"/>
              <a:t>tendency of a body to maintain its current state of </a:t>
            </a:r>
            <a:r>
              <a:rPr lang="en-US" sz="2400" dirty="0" smtClean="0"/>
              <a:t>rest or motion with </a:t>
            </a:r>
            <a:r>
              <a:rPr lang="en-US" sz="2400" dirty="0" smtClean="0"/>
              <a:t>a constant </a:t>
            </a:r>
            <a:r>
              <a:rPr lang="en-US" sz="2400" dirty="0" smtClean="0"/>
              <a:t>velocity </a:t>
            </a:r>
            <a:r>
              <a:rPr lang="en-US" sz="2400" dirty="0" smtClean="0"/>
              <a:t>until </a:t>
            </a:r>
            <a:r>
              <a:rPr lang="en-US" sz="2400" dirty="0" smtClean="0"/>
              <a:t>a force slows </a:t>
            </a:r>
            <a:r>
              <a:rPr lang="en-US" sz="2400" dirty="0" smtClean="0"/>
              <a:t>it down or makes the object change direction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For </a:t>
            </a:r>
            <a:r>
              <a:rPr lang="en-US" sz="2400" dirty="0" smtClean="0"/>
              <a:t>example, a 150 kg weight bar lying motionless on the </a:t>
            </a:r>
            <a:r>
              <a:rPr lang="en-US" sz="2400" dirty="0" smtClean="0"/>
              <a:t>floor has </a:t>
            </a:r>
            <a:r>
              <a:rPr lang="en-US" sz="2400" dirty="0" smtClean="0"/>
              <a:t>a tendency to remain motionless. </a:t>
            </a:r>
            <a:endParaRPr lang="en-US" sz="2400" dirty="0" smtClean="0"/>
          </a:p>
          <a:p>
            <a:pPr algn="just"/>
            <a:r>
              <a:rPr lang="en-US" sz="2400" dirty="0" smtClean="0"/>
              <a:t>A </a:t>
            </a:r>
            <a:r>
              <a:rPr lang="en-US" sz="2400" dirty="0" smtClean="0"/>
              <a:t>skater gliding on a smooth surface of </a:t>
            </a:r>
            <a:r>
              <a:rPr lang="en-US" sz="2400" dirty="0" smtClean="0"/>
              <a:t>ice (snow) </a:t>
            </a:r>
            <a:r>
              <a:rPr lang="en-US" sz="2400" dirty="0" smtClean="0"/>
              <a:t>has a tendency to continue gliding in a straight line with a constant speed. </a:t>
            </a:r>
            <a:endParaRPr lang="en-US" sz="2400" dirty="0" smtClean="0"/>
          </a:p>
          <a:p>
            <a:pPr algn="just"/>
            <a:r>
              <a:rPr lang="en-US" sz="2400" dirty="0" smtClean="0"/>
              <a:t>Although </a:t>
            </a:r>
            <a:r>
              <a:rPr lang="en-US" sz="2400" dirty="0" smtClean="0"/>
              <a:t>inertia has no units of measurement, the amount of inertia a body possesses is directly proportional to its mass.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more </a:t>
            </a:r>
            <a:r>
              <a:rPr lang="en-US" sz="2400" dirty="0" smtClean="0"/>
              <a:t>mass, the more inertia.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867400"/>
            <a:ext cx="28194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MOMENTUM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1816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Momentum </a:t>
            </a:r>
            <a:r>
              <a:rPr lang="en-US" sz="2000" dirty="0" smtClean="0"/>
              <a:t>may be </a:t>
            </a:r>
            <a:r>
              <a:rPr lang="en-US" sz="2000" dirty="0" smtClean="0"/>
              <a:t>defined as </a:t>
            </a:r>
            <a:r>
              <a:rPr lang="en-US" sz="2000" dirty="0" smtClean="0"/>
              <a:t>the quantity of motion that an object possesses. </a:t>
            </a:r>
            <a:endParaRPr lang="en-US" sz="2000" dirty="0" smtClean="0"/>
          </a:p>
          <a:p>
            <a:pPr algn="just"/>
            <a:r>
              <a:rPr lang="en-US" sz="2000" dirty="0" smtClean="0"/>
              <a:t>A mechanical quantity that is particularly important in situations involving collisions (hit to each other).</a:t>
            </a:r>
          </a:p>
          <a:p>
            <a:pPr algn="just"/>
            <a:r>
              <a:rPr lang="en-US" sz="2000" dirty="0" smtClean="0"/>
              <a:t>Linear </a:t>
            </a:r>
            <a:r>
              <a:rPr lang="en-US" sz="2000" dirty="0" smtClean="0"/>
              <a:t>momentum is the product of an object’s mass and its velocity: </a:t>
            </a:r>
            <a:r>
              <a:rPr lang="en-US" sz="2000" dirty="0" smtClean="0"/>
              <a:t>Momentum, </a:t>
            </a:r>
            <a:r>
              <a:rPr lang="en-US" sz="2000" b="1" dirty="0" smtClean="0"/>
              <a:t>M = m v</a:t>
            </a:r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m=mass (in kg), v =velocity (in m/s).</a:t>
            </a:r>
          </a:p>
          <a:p>
            <a:pPr algn="just"/>
            <a:r>
              <a:rPr lang="en-US" sz="2000" dirty="0" smtClean="0"/>
              <a:t>An object in rest (with zero velocity) has no momentum,  M=0; </a:t>
            </a:r>
          </a:p>
          <a:p>
            <a:pPr algn="just"/>
            <a:r>
              <a:rPr lang="en-US" sz="2000" dirty="0" smtClean="0"/>
              <a:t>A </a:t>
            </a:r>
            <a:r>
              <a:rPr lang="en-US" sz="2000" dirty="0" smtClean="0"/>
              <a:t>change in a body’s momentum may be caused by either a change in the body’s mass or a change in its velocity. </a:t>
            </a:r>
            <a:endParaRPr lang="en-US" sz="2000" dirty="0" smtClean="0"/>
          </a:p>
          <a:p>
            <a:pPr algn="just"/>
            <a:r>
              <a:rPr lang="en-US" sz="2000" dirty="0" smtClean="0"/>
              <a:t>In </a:t>
            </a:r>
            <a:r>
              <a:rPr lang="en-US" sz="2000" dirty="0" smtClean="0"/>
              <a:t>most human movement situations, changes in momentum result from changes in velocity. </a:t>
            </a:r>
            <a:endParaRPr lang="en-US" sz="2000" dirty="0" smtClean="0"/>
          </a:p>
          <a:p>
            <a:pPr algn="just"/>
            <a:r>
              <a:rPr lang="en-US" sz="2000" dirty="0" smtClean="0"/>
              <a:t>Units </a:t>
            </a:r>
            <a:r>
              <a:rPr lang="en-US" sz="2000" dirty="0" smtClean="0"/>
              <a:t>of momentum are </a:t>
            </a:r>
            <a:r>
              <a:rPr lang="en-US" sz="2000" b="1" dirty="0" smtClean="0"/>
              <a:t>kg m/s</a:t>
            </a:r>
            <a:r>
              <a:rPr lang="en-US" sz="2000" dirty="0" smtClean="0"/>
              <a:t>. Momentum is a vector quantity (magnitude &amp; direction).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Problem of Momentum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If two object hit to each other, </a:t>
            </a:r>
            <a:r>
              <a:rPr lang="en-US" dirty="0" smtClean="0"/>
              <a:t>there is a tendency for both objects to continue moving in the direction of </a:t>
            </a:r>
            <a:r>
              <a:rPr lang="en-US" dirty="0" smtClean="0"/>
              <a:t>motion by </a:t>
            </a:r>
            <a:r>
              <a:rPr lang="en-US" dirty="0" smtClean="0"/>
              <a:t>the object with the greatest momentum.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a 90 kg </a:t>
            </a:r>
            <a:r>
              <a:rPr lang="en-US" dirty="0" smtClean="0"/>
              <a:t>player </a:t>
            </a:r>
            <a:r>
              <a:rPr lang="en-US" dirty="0" smtClean="0"/>
              <a:t>traveling at 6 m/s to the right collides head-on with an 80 kg player traveling at 7 m/s to the </a:t>
            </a:r>
            <a:r>
              <a:rPr lang="en-US" dirty="0" smtClean="0"/>
              <a:t>left.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momentum of the </a:t>
            </a:r>
            <a:r>
              <a:rPr lang="en-US" dirty="0" smtClean="0"/>
              <a:t>first player </a:t>
            </a:r>
            <a:r>
              <a:rPr lang="en-US" dirty="0" smtClean="0"/>
              <a:t>is the following: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M =</a:t>
            </a:r>
            <a:r>
              <a:rPr lang="en-US" b="1" dirty="0" err="1" smtClean="0"/>
              <a:t>mv</a:t>
            </a:r>
            <a:r>
              <a:rPr lang="en-US" b="1" dirty="0" smtClean="0"/>
              <a:t> =(</a:t>
            </a:r>
            <a:r>
              <a:rPr lang="en-US" b="1" dirty="0" smtClean="0"/>
              <a:t>90 kg) (6 m/s</a:t>
            </a:r>
            <a:r>
              <a:rPr lang="en-US" b="1" dirty="0" smtClean="0"/>
              <a:t>)= 540 kg </a:t>
            </a:r>
            <a:r>
              <a:rPr lang="en-US" b="1" dirty="0" smtClean="0"/>
              <a:t>m/s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momentum of the second player </a:t>
            </a:r>
            <a:r>
              <a:rPr lang="en-US" dirty="0" smtClean="0"/>
              <a:t>is: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</a:t>
            </a:r>
            <a:r>
              <a:rPr lang="en-US" b="1" dirty="0" smtClean="0"/>
              <a:t>M=</a:t>
            </a:r>
            <a:r>
              <a:rPr lang="en-US" b="1" dirty="0" err="1" smtClean="0"/>
              <a:t>mv</a:t>
            </a:r>
            <a:r>
              <a:rPr lang="en-US" b="1" dirty="0" smtClean="0"/>
              <a:t> =(</a:t>
            </a:r>
            <a:r>
              <a:rPr lang="en-US" b="1" dirty="0" smtClean="0"/>
              <a:t>80 kg) (7 m/s</a:t>
            </a:r>
            <a:r>
              <a:rPr lang="en-US" b="1" dirty="0" smtClean="0"/>
              <a:t>)= 560 kg m/s</a:t>
            </a:r>
          </a:p>
          <a:p>
            <a:pPr>
              <a:buNone/>
            </a:pPr>
            <a:r>
              <a:rPr lang="en-US" dirty="0" smtClean="0"/>
              <a:t>Momentum of 2</a:t>
            </a:r>
            <a:r>
              <a:rPr lang="en-US" baseline="30000" dirty="0" smtClean="0"/>
              <a:t>nd</a:t>
            </a:r>
            <a:r>
              <a:rPr lang="en-US" dirty="0" smtClean="0"/>
              <a:t> player is larger </a:t>
            </a: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495801"/>
            <a:ext cx="1905000" cy="178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MOTION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5867400" cy="374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BASIC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/>
              <a:t>Scalar  </a:t>
            </a:r>
          </a:p>
          <a:p>
            <a:pPr algn="just"/>
            <a:r>
              <a:rPr lang="en-US" sz="2400" dirty="0" smtClean="0"/>
              <a:t>A </a:t>
            </a:r>
            <a:r>
              <a:rPr lang="en-US" sz="2400" dirty="0" smtClean="0"/>
              <a:t>quantity</a:t>
            </a:r>
            <a:r>
              <a:rPr lang="en-US" sz="2400" dirty="0" smtClean="0"/>
              <a:t> which can be </a:t>
            </a:r>
            <a:r>
              <a:rPr lang="en-US" sz="2400" dirty="0" smtClean="0"/>
              <a:t>defined </a:t>
            </a:r>
            <a:r>
              <a:rPr lang="en-US" sz="2400" dirty="0" smtClean="0"/>
              <a:t>by its magnitude (or numerical value ) only. </a:t>
            </a:r>
            <a:endParaRPr lang="en-US" sz="2400" dirty="0" smtClean="0"/>
          </a:p>
          <a:p>
            <a:pPr algn="just"/>
            <a:r>
              <a:rPr lang="en-US" sz="2400" dirty="0" smtClean="0"/>
              <a:t>For example</a:t>
            </a:r>
          </a:p>
          <a:p>
            <a:pPr algn="just">
              <a:buNone/>
            </a:pPr>
            <a:r>
              <a:rPr lang="en-US" sz="2400" dirty="0" smtClean="0"/>
              <a:t>	Distance</a:t>
            </a:r>
            <a:r>
              <a:rPr lang="en-US" sz="2400" dirty="0" smtClean="0"/>
              <a:t>, speed, time, temperature, etc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b="1" dirty="0" smtClean="0"/>
              <a:t>Vector</a:t>
            </a:r>
          </a:p>
          <a:p>
            <a:pPr algn="just"/>
            <a:r>
              <a:rPr lang="en-US" sz="2400" dirty="0" smtClean="0"/>
              <a:t>A</a:t>
            </a:r>
            <a:r>
              <a:rPr lang="en-US" sz="2400" dirty="0" smtClean="0"/>
              <a:t> </a:t>
            </a:r>
            <a:r>
              <a:rPr lang="en-US" sz="2400" dirty="0" smtClean="0"/>
              <a:t>quantity</a:t>
            </a:r>
            <a:r>
              <a:rPr lang="en-US" sz="2400" dirty="0" smtClean="0"/>
              <a:t> that has both magnitude and </a:t>
            </a:r>
            <a:r>
              <a:rPr lang="en-US" sz="2400" dirty="0" smtClean="0"/>
              <a:t>direction.</a:t>
            </a:r>
          </a:p>
          <a:p>
            <a:pPr algn="just"/>
            <a:r>
              <a:rPr lang="en-US" sz="2400" dirty="0" smtClean="0"/>
              <a:t>For example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Displacement,  velocity,  acceleration, force,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BASIC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/>
              <a:t>Distance 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length of the space between two points</a:t>
            </a:r>
            <a:r>
              <a:rPr lang="en-US" sz="2400" dirty="0" smtClean="0"/>
              <a:t>. Its unit is meter (</a:t>
            </a:r>
            <a:r>
              <a:rPr lang="en-US" sz="2400" b="1" dirty="0" smtClean="0"/>
              <a:t>m</a:t>
            </a:r>
            <a:r>
              <a:rPr lang="en-US" sz="2400" dirty="0" smtClean="0"/>
              <a:t>).</a:t>
            </a:r>
            <a:endParaRPr lang="en-US" sz="2400" b="1" dirty="0" smtClean="0"/>
          </a:p>
          <a:p>
            <a:pPr algn="just"/>
            <a:r>
              <a:rPr lang="en-US" sz="2400" dirty="0" smtClean="0"/>
              <a:t>It’s a scalar quantity, it has only magnitude.</a:t>
            </a:r>
          </a:p>
          <a:p>
            <a:pPr algn="just"/>
            <a:r>
              <a:rPr lang="en-US" sz="2400" dirty="0" smtClean="0"/>
              <a:t>A football player has 1.8 meter (</a:t>
            </a:r>
            <a:r>
              <a:rPr lang="en-US" sz="2400" dirty="0" err="1" smtClean="0"/>
              <a:t>5ft</a:t>
            </a:r>
            <a:r>
              <a:rPr lang="en-US" sz="2400" dirty="0" smtClean="0"/>
              <a:t>,  9 inch) height. </a:t>
            </a:r>
          </a:p>
          <a:p>
            <a:pPr algn="just">
              <a:buNone/>
            </a:pPr>
            <a:r>
              <a:rPr lang="en-US" sz="2400" b="1" dirty="0" smtClean="0"/>
              <a:t>Displacement </a:t>
            </a:r>
            <a:endParaRPr lang="en-US" sz="2400" b="1" dirty="0" smtClean="0"/>
          </a:p>
          <a:p>
            <a:pPr algn="just"/>
            <a:r>
              <a:rPr lang="en-US" sz="2400" dirty="0" smtClean="0"/>
              <a:t> The minimum distance between two points.</a:t>
            </a:r>
          </a:p>
          <a:p>
            <a:pPr algn="just"/>
            <a:r>
              <a:rPr lang="en-US" sz="2400" dirty="0" smtClean="0"/>
              <a:t>It is an </a:t>
            </a:r>
            <a:r>
              <a:rPr lang="en-US" sz="2400" dirty="0" smtClean="0"/>
              <a:t>object's change in position, only measuring from its starting position to the final </a:t>
            </a:r>
            <a:r>
              <a:rPr lang="en-US" sz="2400" dirty="0" smtClean="0"/>
              <a:t>position. </a:t>
            </a:r>
          </a:p>
          <a:p>
            <a:pPr algn="just"/>
            <a:r>
              <a:rPr lang="en-US" sz="2400" dirty="0" smtClean="0"/>
              <a:t>It is vector quantity, it has magnitude and </a:t>
            </a:r>
            <a:r>
              <a:rPr lang="en-US" sz="2400" dirty="0" smtClean="0"/>
              <a:t>direction.</a:t>
            </a:r>
          </a:p>
          <a:p>
            <a:pPr algn="just"/>
            <a:r>
              <a:rPr lang="en-US" sz="2400" dirty="0" smtClean="0"/>
              <a:t>If </a:t>
            </a:r>
            <a:r>
              <a:rPr lang="en-US" sz="2400" dirty="0" smtClean="0"/>
              <a:t>your starting and ending position are the same, like </a:t>
            </a:r>
            <a:r>
              <a:rPr lang="en-US" sz="2400" dirty="0" smtClean="0"/>
              <a:t>in a circular track of 400 meter.</a:t>
            </a:r>
          </a:p>
          <a:p>
            <a:pPr algn="just"/>
            <a:r>
              <a:rPr lang="en-US" sz="2400" dirty="0" smtClean="0"/>
              <a:t>Then your distance is 400 meter while your</a:t>
            </a:r>
            <a:r>
              <a:rPr lang="en-US" sz="2400" dirty="0" smtClean="0"/>
              <a:t> displacement is 0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BASIC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486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/>
              <a:t>Mass </a:t>
            </a:r>
          </a:p>
          <a:p>
            <a:pPr algn="just"/>
            <a:r>
              <a:rPr lang="en-US" sz="2400" dirty="0" smtClean="0"/>
              <a:t>Quantity of matter in a body is called mass , it is denoted by </a:t>
            </a:r>
            <a:r>
              <a:rPr lang="en-US" sz="2400" b="1" dirty="0" smtClean="0"/>
              <a:t>m</a:t>
            </a:r>
            <a:r>
              <a:rPr lang="en-US" sz="2400" dirty="0" smtClean="0"/>
              <a:t> and its unit is </a:t>
            </a:r>
            <a:r>
              <a:rPr lang="en-US" sz="2400" b="1" dirty="0" smtClean="0"/>
              <a:t>kg.</a:t>
            </a:r>
          </a:p>
          <a:p>
            <a:pPr algn="just"/>
            <a:r>
              <a:rPr lang="en-US" sz="2400" dirty="0" smtClean="0"/>
              <a:t>It is a scalar quantity, it has only magnitude.</a:t>
            </a:r>
          </a:p>
          <a:p>
            <a:pPr algn="just"/>
            <a:r>
              <a:rPr lang="en-US" sz="2400" dirty="0" smtClean="0"/>
              <a:t>A football player has 75 kg mass (we say weight).</a:t>
            </a:r>
          </a:p>
          <a:p>
            <a:pPr algn="just">
              <a:buNone/>
            </a:pPr>
            <a:r>
              <a:rPr lang="en-US" sz="2400" b="1" dirty="0" smtClean="0"/>
              <a:t>Speed</a:t>
            </a:r>
            <a:endParaRPr lang="en-US" sz="2400" b="1" dirty="0" smtClean="0"/>
          </a:p>
          <a:p>
            <a:pPr algn="just"/>
            <a:r>
              <a:rPr lang="en-US" sz="2400" dirty="0" smtClean="0"/>
              <a:t>Speed is the distance traveled per unit of </a:t>
            </a:r>
            <a:r>
              <a:rPr lang="en-US" sz="2400" dirty="0" smtClean="0"/>
              <a:t>time by an object. </a:t>
            </a:r>
            <a:r>
              <a:rPr lang="en-US" sz="2400" dirty="0" smtClean="0"/>
              <a:t>It is how fast an object is moving.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It is a scalar quantity, it has no direction.</a:t>
            </a:r>
          </a:p>
          <a:p>
            <a:pPr algn="just"/>
            <a:r>
              <a:rPr lang="en-US" sz="2400" dirty="0" smtClean="0"/>
              <a:t>If an athlete covered a distance of 200 meter in 20 second then its speed is :-</a:t>
            </a:r>
          </a:p>
          <a:p>
            <a:pPr algn="just"/>
            <a:r>
              <a:rPr lang="en-US" sz="2400" b="1" dirty="0" smtClean="0"/>
              <a:t>Speed </a:t>
            </a:r>
            <a:r>
              <a:rPr lang="en-US" sz="2400" dirty="0" smtClean="0"/>
              <a:t>= Distance/time = 200 m/20 s = 10 m/s</a:t>
            </a:r>
          </a:p>
          <a:p>
            <a:pPr algn="just"/>
            <a:r>
              <a:rPr lang="en-US" sz="2400" dirty="0" smtClean="0"/>
              <a:t> Its unit is meter per second (m/s) or Kilometer per hour (km/h)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BASIC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/>
              <a:t>Velocity</a:t>
            </a:r>
            <a:endParaRPr lang="en-US" sz="2400" b="1" dirty="0" smtClean="0"/>
          </a:p>
          <a:p>
            <a:pPr algn="just"/>
            <a:r>
              <a:rPr lang="en-US" sz="2400" dirty="0" smtClean="0"/>
              <a:t> The speed of a body in a particular direction, it is denoted by V, and its unit is meter per second (</a:t>
            </a:r>
            <a:r>
              <a:rPr lang="en-US" sz="2400" b="1" dirty="0" smtClean="0"/>
              <a:t>m/s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smtClean="0"/>
              <a:t>It is a vector quantity, it has both magnitude and direction.</a:t>
            </a:r>
          </a:p>
          <a:p>
            <a:pPr algn="just"/>
            <a:r>
              <a:rPr lang="en-US" sz="2400" dirty="0" smtClean="0"/>
              <a:t>If an object </a:t>
            </a:r>
            <a:r>
              <a:rPr lang="en-US" sz="2400" dirty="0" smtClean="0"/>
              <a:t>covered a displacement of 20 meters towards east in 2 seconds,  </a:t>
            </a:r>
            <a:r>
              <a:rPr lang="en-US" sz="2400" dirty="0" smtClean="0"/>
              <a:t>then its velocity </a:t>
            </a:r>
            <a:r>
              <a:rPr lang="en-US" sz="2400" dirty="0" smtClean="0"/>
              <a:t>is:-</a:t>
            </a:r>
          </a:p>
          <a:p>
            <a:pPr algn="just"/>
            <a:r>
              <a:rPr lang="en-US" sz="2400" b="1" dirty="0" smtClean="0"/>
              <a:t>Velocity =V = Displacement/time </a:t>
            </a:r>
          </a:p>
          <a:p>
            <a:pPr algn="just">
              <a:buNone/>
            </a:pPr>
            <a:r>
              <a:rPr lang="en-US" sz="2400" b="1" dirty="0" smtClean="0"/>
              <a:t>	  V= 20 m / 2 s =  10 m/s </a:t>
            </a:r>
            <a:r>
              <a:rPr lang="en-US" sz="2400" dirty="0" smtClean="0"/>
              <a:t>to east</a:t>
            </a:r>
          </a:p>
          <a:p>
            <a:pPr algn="just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BASIC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/>
              <a:t>Acceleration </a:t>
            </a:r>
            <a:endParaRPr lang="en-US" sz="2400" b="1" dirty="0" smtClean="0"/>
          </a:p>
          <a:p>
            <a:pPr algn="just"/>
            <a:r>
              <a:rPr lang="en-US" sz="2400" dirty="0" smtClean="0"/>
              <a:t> The </a:t>
            </a:r>
            <a:r>
              <a:rPr lang="en-US" sz="2400" dirty="0" smtClean="0"/>
              <a:t>rate of change of velocity is called acceleration. </a:t>
            </a:r>
          </a:p>
          <a:p>
            <a:pPr algn="just"/>
            <a:r>
              <a:rPr lang="en-US" sz="2400" dirty="0" smtClean="0"/>
              <a:t>It is also vector quantity.</a:t>
            </a:r>
          </a:p>
          <a:p>
            <a:pPr algn="just"/>
            <a:r>
              <a:rPr lang="en-US" sz="2400" dirty="0" smtClean="0"/>
              <a:t>Its unit is </a:t>
            </a:r>
            <a:r>
              <a:rPr lang="en-US" sz="2400" b="1" dirty="0" smtClean="0"/>
              <a:t>m/s/s</a:t>
            </a:r>
            <a:r>
              <a:rPr lang="en-US" sz="2400" dirty="0" smtClean="0"/>
              <a:t> or </a:t>
            </a:r>
            <a:r>
              <a:rPr lang="en-US" sz="2400" b="1" dirty="0" smtClean="0"/>
              <a:t>m/</a:t>
            </a:r>
            <a:r>
              <a:rPr lang="en-US" sz="2400" b="1" dirty="0" err="1" smtClean="0"/>
              <a:t>s</a:t>
            </a:r>
            <a:r>
              <a:rPr lang="en-US" sz="2400" b="1" baseline="30000" dirty="0" err="1" smtClean="0"/>
              <a:t>2</a:t>
            </a:r>
            <a:endParaRPr lang="en-US" sz="2400" b="1" baseline="30000" dirty="0" smtClean="0"/>
          </a:p>
          <a:p>
            <a:pPr algn="just"/>
            <a:r>
              <a:rPr lang="en-US" sz="2400" dirty="0" smtClean="0"/>
              <a:t>Acceleration = a = change in velocity / time to change velocity</a:t>
            </a:r>
          </a:p>
          <a:p>
            <a:pPr algn="just"/>
            <a:r>
              <a:rPr lang="en-US" sz="2400" dirty="0" smtClean="0"/>
              <a:t>Acceleration = a =  </a:t>
            </a:r>
            <a:r>
              <a:rPr lang="en-US" sz="2400" dirty="0" smtClean="0"/>
              <a:t>(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–V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)/t  </a:t>
            </a:r>
          </a:p>
          <a:p>
            <a:pPr algn="just"/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final velocity, 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Initial velocity, t= time </a:t>
            </a:r>
          </a:p>
          <a:p>
            <a:pPr algn="just">
              <a:buNone/>
            </a:pPr>
            <a:r>
              <a:rPr lang="en-US" sz="2400" b="1" dirty="0" smtClean="0"/>
              <a:t>Acceleration due to gravitational</a:t>
            </a:r>
          </a:p>
          <a:p>
            <a:pPr algn="just"/>
            <a:r>
              <a:rPr lang="en-US" sz="2400" dirty="0" smtClean="0"/>
              <a:t>Acceleration due to gravitational force</a:t>
            </a:r>
          </a:p>
          <a:p>
            <a:pPr algn="just"/>
            <a:r>
              <a:rPr lang="en-US" sz="2400" dirty="0" smtClean="0"/>
              <a:t>It is denoted by g, its value is g=9.8 m/s/s or 10 m/s/s</a:t>
            </a:r>
          </a:p>
          <a:p>
            <a:pPr algn="just"/>
            <a:endParaRPr lang="en-US" sz="2400" b="1" dirty="0" smtClean="0"/>
          </a:p>
          <a:p>
            <a:pPr algn="just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FACTORS AFFECTING MOTION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four factors that affect the motion of objects</a:t>
            </a:r>
          </a:p>
          <a:p>
            <a:r>
              <a:rPr lang="en-US" dirty="0" smtClean="0"/>
              <a:t>Force</a:t>
            </a:r>
          </a:p>
          <a:p>
            <a:r>
              <a:rPr lang="en-US" dirty="0" smtClean="0"/>
              <a:t>Friction</a:t>
            </a:r>
          </a:p>
          <a:p>
            <a:r>
              <a:rPr lang="en-US" dirty="0" smtClean="0"/>
              <a:t>Inertia</a:t>
            </a:r>
          </a:p>
          <a:p>
            <a:r>
              <a:rPr lang="en-US" dirty="0" smtClean="0"/>
              <a:t>Momentum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Note:</a:t>
            </a:r>
            <a:r>
              <a:rPr lang="en-US" dirty="0" smtClean="0"/>
              <a:t> Angle of the force determines the direction of the motion of the object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FORCE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010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force (F) can be thought of as a push or a pull acting on a body. </a:t>
            </a:r>
            <a:endParaRPr lang="en-US" sz="2400" dirty="0" smtClean="0"/>
          </a:p>
          <a:p>
            <a:r>
              <a:rPr lang="en-US" sz="2400" dirty="0" smtClean="0"/>
              <a:t>Force </a:t>
            </a:r>
            <a:r>
              <a:rPr lang="en-US" sz="2400" dirty="0" smtClean="0"/>
              <a:t>is characterized by its magnitude, direction, and point of application to a given </a:t>
            </a:r>
            <a:r>
              <a:rPr lang="en-US" sz="2400" dirty="0" smtClean="0"/>
              <a:t>body. It is a vector quantity.</a:t>
            </a:r>
          </a:p>
          <a:p>
            <a:r>
              <a:rPr lang="en-US" sz="2400" dirty="0" smtClean="0"/>
              <a:t>Body </a:t>
            </a:r>
            <a:r>
              <a:rPr lang="en-US" sz="2400" dirty="0" smtClean="0"/>
              <a:t>weight, friction, and air or water resistance are all forces that commonly act on the human body.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action of a force causes a body’s mass to accelerate: </a:t>
            </a:r>
            <a:endParaRPr lang="en-US" sz="2400" dirty="0" smtClean="0"/>
          </a:p>
          <a:p>
            <a:r>
              <a:rPr lang="en-US" sz="2400" dirty="0" smtClean="0"/>
              <a:t>F = </a:t>
            </a:r>
            <a:r>
              <a:rPr lang="en-US" sz="2400" dirty="0" smtClean="0"/>
              <a:t>ma </a:t>
            </a:r>
            <a:r>
              <a:rPr lang="en-US" sz="2400" dirty="0" smtClean="0"/>
              <a:t> (F= force, m= mass, a = acceleration)</a:t>
            </a:r>
          </a:p>
          <a:p>
            <a:r>
              <a:rPr lang="en-US" sz="2400" dirty="0" smtClean="0"/>
              <a:t>Units </a:t>
            </a:r>
            <a:r>
              <a:rPr lang="en-US" sz="2400" dirty="0" smtClean="0"/>
              <a:t>of force are units of mass multiplied by units of acceleration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 smtClean="0"/>
              <a:t>the metric system, the most common unit of force is the Newton (N), which is the amount of force required to accelerate 1 kg of mass at 1 </a:t>
            </a:r>
            <a:r>
              <a:rPr lang="en-US" sz="2400" dirty="0" smtClean="0"/>
              <a:t>m/s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: 1 </a:t>
            </a:r>
            <a:r>
              <a:rPr lang="en-US" sz="2400" dirty="0" smtClean="0"/>
              <a:t>N= </a:t>
            </a:r>
            <a:r>
              <a:rPr lang="en-US" sz="2400" dirty="0" smtClean="0"/>
              <a:t>(1 kg)(1 m/</a:t>
            </a:r>
            <a:r>
              <a:rPr lang="en-US" sz="2400" dirty="0" err="1" smtClean="0"/>
              <a:t>s</a:t>
            </a:r>
            <a:r>
              <a:rPr lang="en-US" sz="2400" baseline="30000" dirty="0" err="1" smtClean="0"/>
              <a:t>2</a:t>
            </a:r>
            <a:r>
              <a:rPr lang="en-US" sz="2400" dirty="0" smtClean="0"/>
              <a:t>) </a:t>
            </a:r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638800"/>
            <a:ext cx="236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1994</TotalTime>
  <Words>1087</Words>
  <Application>Microsoft Office PowerPoint</Application>
  <PresentationFormat>On-screen Show (4:3)</PresentationFormat>
  <Paragraphs>131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Factors Affecting Motion</vt:lpstr>
      <vt:lpstr>MOTION </vt:lpstr>
      <vt:lpstr>BASIC CONCEPTS</vt:lpstr>
      <vt:lpstr>BASIC CONCEPTS</vt:lpstr>
      <vt:lpstr>BASIC CONCEPTS</vt:lpstr>
      <vt:lpstr>BASIC CONCEPTS</vt:lpstr>
      <vt:lpstr>BASIC CONCEPTS</vt:lpstr>
      <vt:lpstr>FACTORS AFFECTING MOTION </vt:lpstr>
      <vt:lpstr>FORCE</vt:lpstr>
      <vt:lpstr>Force Problem</vt:lpstr>
      <vt:lpstr>FRICTION</vt:lpstr>
      <vt:lpstr>Friction Problem</vt:lpstr>
      <vt:lpstr>Types of Friction</vt:lpstr>
      <vt:lpstr>INERTIA</vt:lpstr>
      <vt:lpstr>MOMENTUM</vt:lpstr>
      <vt:lpstr>Problem of Momentum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Motion</dc:title>
  <dc:creator>user</dc:creator>
  <cp:lastModifiedBy>Barza Shahzad</cp:lastModifiedBy>
  <cp:revision>50</cp:revision>
  <dcterms:created xsi:type="dcterms:W3CDTF">2020-03-24T17:15:35Z</dcterms:created>
  <dcterms:modified xsi:type="dcterms:W3CDTF">2020-03-31T07:43:13Z</dcterms:modified>
</cp:coreProperties>
</file>